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CAFD"/>
    <a:srgbClr val="A66CD2"/>
    <a:srgbClr val="8BE1FF"/>
    <a:srgbClr val="BD92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33" d="100"/>
          <a:sy n="33" d="100"/>
        </p:scale>
        <p:origin x="2982" y="18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gif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3946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5607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2050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8087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8431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6585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1583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2552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7413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5648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5476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E3F8D-3F2D-44FF-9F35-23439669238F}" type="datetimeFigureOut">
              <a:rPr lang="ko-KR" altLang="en-US" smtClean="0"/>
              <a:t>2019-10-28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D8EDA8-6150-4F27-A32F-6053A587AD1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8924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공장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710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-2736646" y="-1454335"/>
            <a:ext cx="17462091" cy="10294374"/>
          </a:xfrm>
          <a:prstGeom prst="rect">
            <a:avLst/>
          </a:prstGeom>
          <a:gradFill flip="none" rotWithShape="1">
            <a:gsLst>
              <a:gs pos="0">
                <a:srgbClr val="8DCAFD">
                  <a:alpha val="60000"/>
                </a:srgbClr>
              </a:gs>
              <a:gs pos="100000">
                <a:srgbClr val="A66CD2">
                  <a:alpha val="29804"/>
                </a:srgbClr>
              </a:gs>
            </a:gsLst>
            <a:lin ang="0" scaled="1"/>
            <a:tileRect/>
          </a:gradFill>
          <a:ln>
            <a:noFill/>
          </a:ln>
          <a:effectLst>
            <a:outerShdw blurRad="50800" dist="50800" dir="5400000" algn="ctr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80424" y="2102246"/>
            <a:ext cx="6373252" cy="278110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8000" y="2549317"/>
            <a:ext cx="25781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 smtClean="0">
                <a:solidFill>
                  <a:schemeClr val="bg1"/>
                </a:solidFill>
                <a:latin typeface="+mj-lt"/>
              </a:rPr>
              <a:t>MCRA</a:t>
            </a:r>
            <a:endParaRPr lang="ko-KR" altLang="en-US" sz="6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26074" y="3492796"/>
            <a:ext cx="43398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</a:rPr>
              <a:t>Motion Capture Robot Arm Project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07706" y="4122539"/>
            <a:ext cx="2973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</a:rPr>
              <a:t>이승호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</a:rPr>
              <a:t>, </a:t>
            </a:r>
            <a:r>
              <a:rPr lang="ko-KR" altLang="en-US" sz="1600" dirty="0" err="1" smtClean="0">
                <a:solidFill>
                  <a:schemeClr val="bg1">
                    <a:lumMod val="85000"/>
                  </a:schemeClr>
                </a:solidFill>
              </a:rPr>
              <a:t>전인성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</a:rPr>
              <a:t>최종욱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</a:rPr>
              <a:t>, </a:t>
            </a:r>
            <a:r>
              <a:rPr lang="ko-KR" altLang="en-US" sz="1600" dirty="0" err="1" smtClean="0">
                <a:solidFill>
                  <a:schemeClr val="bg1">
                    <a:lumMod val="85000"/>
                  </a:schemeClr>
                </a:solidFill>
              </a:rPr>
              <a:t>김원빈</a:t>
            </a:r>
            <a:endParaRPr lang="ko-KR" alt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27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-1993900" y="3071435"/>
            <a:ext cx="15938500" cy="676275"/>
            <a:chOff x="0" y="3071435"/>
            <a:chExt cx="12192000" cy="676275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0" y="3071435"/>
              <a:ext cx="12192000" cy="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0" y="3747710"/>
              <a:ext cx="12192000" cy="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>
              <a:off x="0" y="3397402"/>
              <a:ext cx="12192000" cy="0"/>
            </a:xfrm>
            <a:prstGeom prst="line">
              <a:avLst/>
            </a:prstGeom>
            <a:ln w="406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그룹 44"/>
          <p:cNvGrpSpPr/>
          <p:nvPr/>
        </p:nvGrpSpPr>
        <p:grpSpPr>
          <a:xfrm>
            <a:off x="3867941" y="7706921"/>
            <a:ext cx="4214813" cy="4214813"/>
            <a:chOff x="12192000" y="6259121"/>
            <a:chExt cx="4214813" cy="4214813"/>
          </a:xfrm>
        </p:grpSpPr>
        <p:grpSp>
          <p:nvGrpSpPr>
            <p:cNvPr id="39" name="그룹 38"/>
            <p:cNvGrpSpPr/>
            <p:nvPr/>
          </p:nvGrpSpPr>
          <p:grpSpPr>
            <a:xfrm>
              <a:off x="12192000" y="6259121"/>
              <a:ext cx="4214813" cy="4214813"/>
              <a:chOff x="3786187" y="1292869"/>
              <a:chExt cx="4214813" cy="4214813"/>
            </a:xfrm>
          </p:grpSpPr>
          <p:sp>
            <p:nvSpPr>
              <p:cNvPr id="40" name="타원 39"/>
              <p:cNvSpPr/>
              <p:nvPr/>
            </p:nvSpPr>
            <p:spPr>
              <a:xfrm>
                <a:off x="3786187" y="1292869"/>
                <a:ext cx="4214813" cy="4214813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40"/>
              <p:cNvSpPr/>
              <p:nvPr/>
            </p:nvSpPr>
            <p:spPr>
              <a:xfrm>
                <a:off x="4006296" y="1512978"/>
                <a:ext cx="3774593" cy="377459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/>
              <p:cNvSpPr/>
              <p:nvPr/>
            </p:nvSpPr>
            <p:spPr>
              <a:xfrm>
                <a:off x="4188307" y="1692919"/>
                <a:ext cx="3419475" cy="341947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131204" y="3008494"/>
                <a:ext cx="152477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smtClean="0"/>
                  <a:t>수식 계산</a:t>
                </a:r>
                <a:endParaRPr lang="ko-KR" altLang="en-US" sz="2400" dirty="0"/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13651631" y="8436411"/>
              <a:ext cx="12955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calculation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3867943" y="1289995"/>
            <a:ext cx="4214813" cy="4214813"/>
            <a:chOff x="12192000" y="6259121"/>
            <a:chExt cx="4214813" cy="4214813"/>
          </a:xfrm>
        </p:grpSpPr>
        <p:grpSp>
          <p:nvGrpSpPr>
            <p:cNvPr id="30" name="그룹 29"/>
            <p:cNvGrpSpPr/>
            <p:nvPr/>
          </p:nvGrpSpPr>
          <p:grpSpPr>
            <a:xfrm>
              <a:off x="12192000" y="6259121"/>
              <a:ext cx="4214813" cy="4214813"/>
              <a:chOff x="3786187" y="1292869"/>
              <a:chExt cx="4214813" cy="4214813"/>
            </a:xfrm>
          </p:grpSpPr>
          <p:sp>
            <p:nvSpPr>
              <p:cNvPr id="32" name="타원 31"/>
              <p:cNvSpPr/>
              <p:nvPr/>
            </p:nvSpPr>
            <p:spPr>
              <a:xfrm>
                <a:off x="3786187" y="1292869"/>
                <a:ext cx="4214813" cy="4214813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/>
              <p:cNvSpPr/>
              <p:nvPr/>
            </p:nvSpPr>
            <p:spPr>
              <a:xfrm>
                <a:off x="4006296" y="1512978"/>
                <a:ext cx="3774593" cy="377459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/>
              <p:cNvSpPr/>
              <p:nvPr/>
            </p:nvSpPr>
            <p:spPr>
              <a:xfrm>
                <a:off x="4188307" y="1692919"/>
                <a:ext cx="3419475" cy="341947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4977316" y="3013219"/>
                <a:ext cx="18325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dirty="0" smtClean="0"/>
                  <a:t>모터 </a:t>
                </a:r>
                <a:r>
                  <a:rPr lang="ko-KR" altLang="en-US" sz="2400" dirty="0" err="1" smtClean="0"/>
                  <a:t>제어부</a:t>
                </a:r>
                <a:endParaRPr lang="ko-KR" altLang="en-US" sz="2400" dirty="0"/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13315225" y="8436411"/>
              <a:ext cx="2026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Survo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manipulate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90060" y="3962206"/>
            <a:ext cx="2800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TIM2 </a:t>
            </a:r>
            <a:r>
              <a:rPr lang="ko-KR" altLang="en-US" dirty="0" smtClean="0"/>
              <a:t>사용하여 주기 설정</a:t>
            </a:r>
            <a:endParaRPr lang="ko-KR" alt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8505165" y="2561891"/>
            <a:ext cx="328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모터 제어에 필요한 헤더 제작</a:t>
            </a:r>
            <a:endParaRPr lang="ko-KR" alt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8836987" y="3874617"/>
            <a:ext cx="2618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100% </a:t>
            </a:r>
            <a:r>
              <a:rPr lang="ko-KR" altLang="en-US" dirty="0" smtClean="0"/>
              <a:t>핸드 메이드 코드</a:t>
            </a:r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827698" y="2456289"/>
            <a:ext cx="2525489" cy="529678"/>
            <a:chOff x="918572" y="2366604"/>
            <a:chExt cx="2525489" cy="529678"/>
          </a:xfrm>
        </p:grpSpPr>
        <p:pic>
          <p:nvPicPr>
            <p:cNvPr id="5122" name="Picture 2" descr="sublime text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8572" y="2366604"/>
              <a:ext cx="491278" cy="5296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TextBox 48"/>
            <p:cNvSpPr txBox="1"/>
            <p:nvPr/>
          </p:nvSpPr>
          <p:spPr>
            <a:xfrm>
              <a:off x="1409850" y="2434035"/>
              <a:ext cx="20342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Sublime text </a:t>
              </a:r>
              <a:r>
                <a:rPr lang="ko-KR" altLang="en-US" dirty="0" smtClean="0"/>
                <a:t>사용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2490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"/>
                            </p:stCondLst>
                            <p:childTnLst>
                              <p:par>
                                <p:cTn id="2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800"/>
                            </p:stCondLst>
                            <p:childTnLst>
                              <p:par>
                                <p:cTn id="38" presetID="8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00"/>
                            </p:stCondLst>
                            <p:childTnLst>
                              <p:par>
                                <p:cTn id="4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00586 -0.87037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9" y="-43519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48148E-6 L -2.70833E-6 -0.93565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3" y="-46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800"/>
                            </p:stCondLst>
                            <p:childTnLst>
                              <p:par>
                                <p:cTn id="46" presetID="8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4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7" grpId="0"/>
      <p:bldP spid="47" grpId="1"/>
      <p:bldP spid="48" grpId="0"/>
      <p:bldP spid="4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-1993900" y="3071435"/>
            <a:ext cx="15938500" cy="676275"/>
            <a:chOff x="0" y="3071435"/>
            <a:chExt cx="12192000" cy="676275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0" y="3071435"/>
              <a:ext cx="12192000" cy="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0" y="3747710"/>
              <a:ext cx="12192000" cy="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>
              <a:off x="0" y="3397402"/>
              <a:ext cx="12192000" cy="0"/>
            </a:xfrm>
            <a:prstGeom prst="line">
              <a:avLst/>
            </a:prstGeom>
            <a:ln w="406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그룹 44"/>
          <p:cNvGrpSpPr/>
          <p:nvPr/>
        </p:nvGrpSpPr>
        <p:grpSpPr>
          <a:xfrm>
            <a:off x="-4768057" y="6191250"/>
            <a:ext cx="4214813" cy="4214813"/>
            <a:chOff x="12192000" y="6259121"/>
            <a:chExt cx="4214813" cy="4214813"/>
          </a:xfrm>
        </p:grpSpPr>
        <p:grpSp>
          <p:nvGrpSpPr>
            <p:cNvPr id="39" name="그룹 38"/>
            <p:cNvGrpSpPr/>
            <p:nvPr/>
          </p:nvGrpSpPr>
          <p:grpSpPr>
            <a:xfrm>
              <a:off x="12192000" y="6259121"/>
              <a:ext cx="4214813" cy="4214813"/>
              <a:chOff x="3786187" y="1292869"/>
              <a:chExt cx="4214813" cy="4214813"/>
            </a:xfrm>
          </p:grpSpPr>
          <p:sp>
            <p:nvSpPr>
              <p:cNvPr id="40" name="타원 39"/>
              <p:cNvSpPr/>
              <p:nvPr/>
            </p:nvSpPr>
            <p:spPr>
              <a:xfrm>
                <a:off x="3786187" y="1292869"/>
                <a:ext cx="4214813" cy="4214813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40"/>
              <p:cNvSpPr/>
              <p:nvPr/>
            </p:nvSpPr>
            <p:spPr>
              <a:xfrm>
                <a:off x="4006296" y="1512978"/>
                <a:ext cx="3774593" cy="377459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/>
              <p:cNvSpPr/>
              <p:nvPr/>
            </p:nvSpPr>
            <p:spPr>
              <a:xfrm>
                <a:off x="4188307" y="1692919"/>
                <a:ext cx="3419475" cy="341947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131204" y="3008494"/>
                <a:ext cx="152477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dirty="0" smtClean="0"/>
                  <a:t>영상 처리</a:t>
                </a:r>
                <a:endParaRPr lang="ko-KR" altLang="en-US" sz="2400" dirty="0"/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13287781" y="8431686"/>
              <a:ext cx="20232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Image Processing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28801" y="3819104"/>
            <a:ext cx="3639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/>
              <a:t>3</a:t>
            </a:r>
            <a:r>
              <a:rPr lang="ko-KR" altLang="en-US" dirty="0" smtClean="0"/>
              <a:t>차원 </a:t>
            </a:r>
            <a:r>
              <a:rPr lang="ko-KR" altLang="en-US" dirty="0" err="1" smtClean="0"/>
              <a:t>좌표계</a:t>
            </a:r>
            <a:r>
              <a:rPr lang="ko-KR" altLang="en-US" dirty="0" smtClean="0"/>
              <a:t> 값에 따라</a:t>
            </a:r>
            <a:r>
              <a:rPr lang="en-US" altLang="ko-KR" dirty="0"/>
              <a:t> </a:t>
            </a:r>
            <a:r>
              <a:rPr lang="ko-KR" altLang="en-US" dirty="0" err="1" smtClean="0"/>
              <a:t>로봇팔의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 끝점이 따라다니는 기능 구현</a:t>
            </a:r>
            <a:endParaRPr lang="ko-KR" alt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8778111" y="2560803"/>
            <a:ext cx="288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가상 </a:t>
            </a:r>
            <a:r>
              <a:rPr lang="en-US" altLang="ko-KR" dirty="0" smtClean="0"/>
              <a:t>3D </a:t>
            </a:r>
            <a:r>
              <a:rPr lang="ko-KR" altLang="en-US" dirty="0" smtClean="0"/>
              <a:t>그래픽 환경 개발</a:t>
            </a:r>
            <a:endParaRPr lang="ko-KR" alt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8776572" y="3821269"/>
            <a:ext cx="2882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Bresenham</a:t>
            </a:r>
            <a:r>
              <a:rPr lang="en-US" altLang="ko-KR" dirty="0" smtClean="0"/>
              <a:t> </a:t>
            </a:r>
            <a:r>
              <a:rPr lang="ko-KR" altLang="en-US" dirty="0" smtClean="0"/>
              <a:t>알고리즘 이용</a:t>
            </a:r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3867941" y="1274647"/>
            <a:ext cx="4214813" cy="4214813"/>
            <a:chOff x="12192000" y="6259121"/>
            <a:chExt cx="4214813" cy="4214813"/>
          </a:xfrm>
        </p:grpSpPr>
        <p:grpSp>
          <p:nvGrpSpPr>
            <p:cNvPr id="27" name="그룹 26"/>
            <p:cNvGrpSpPr/>
            <p:nvPr/>
          </p:nvGrpSpPr>
          <p:grpSpPr>
            <a:xfrm>
              <a:off x="12192000" y="6259121"/>
              <a:ext cx="4214813" cy="4214813"/>
              <a:chOff x="3786187" y="1292869"/>
              <a:chExt cx="4214813" cy="4214813"/>
            </a:xfrm>
          </p:grpSpPr>
          <p:sp>
            <p:nvSpPr>
              <p:cNvPr id="37" name="타원 36"/>
              <p:cNvSpPr/>
              <p:nvPr/>
            </p:nvSpPr>
            <p:spPr>
              <a:xfrm>
                <a:off x="3786187" y="1292869"/>
                <a:ext cx="4214813" cy="4214813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/>
              <p:cNvSpPr/>
              <p:nvPr/>
            </p:nvSpPr>
            <p:spPr>
              <a:xfrm>
                <a:off x="4006296" y="1512978"/>
                <a:ext cx="3774593" cy="377459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타원 50"/>
              <p:cNvSpPr/>
              <p:nvPr/>
            </p:nvSpPr>
            <p:spPr>
              <a:xfrm>
                <a:off x="4188307" y="1692919"/>
                <a:ext cx="3419475" cy="341947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5131204" y="3008494"/>
                <a:ext cx="152477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dirty="0" smtClean="0"/>
                  <a:t>수식 계산</a:t>
                </a:r>
                <a:endParaRPr lang="ko-KR" altLang="en-US" sz="2400" dirty="0"/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13651631" y="8436411"/>
              <a:ext cx="12955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calculation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264674" y="2298425"/>
            <a:ext cx="3511983" cy="704611"/>
            <a:chOff x="314767" y="2298403"/>
            <a:chExt cx="3511983" cy="704611"/>
          </a:xfrm>
        </p:grpSpPr>
        <p:sp>
          <p:nvSpPr>
            <p:cNvPr id="49" name="TextBox 48"/>
            <p:cNvSpPr txBox="1"/>
            <p:nvPr/>
          </p:nvSpPr>
          <p:spPr>
            <a:xfrm>
              <a:off x="1019378" y="2536462"/>
              <a:ext cx="28073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Java</a:t>
              </a:r>
              <a:r>
                <a:rPr lang="ko-KR" altLang="en-US" dirty="0" smtClean="0"/>
                <a:t>기반 </a:t>
              </a:r>
              <a:r>
                <a:rPr lang="en-US" altLang="ko-KR" dirty="0" smtClean="0"/>
                <a:t>Processing </a:t>
              </a:r>
              <a:r>
                <a:rPr lang="ko-KR" altLang="en-US" dirty="0" smtClean="0"/>
                <a:t>사용</a:t>
              </a:r>
              <a:endParaRPr lang="ko-KR" altLang="en-US" dirty="0"/>
            </a:p>
          </p:txBody>
        </p:sp>
        <p:pic>
          <p:nvPicPr>
            <p:cNvPr id="7170" name="Picture 2" descr="processing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4767" y="2298403"/>
              <a:ext cx="704611" cy="7046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0693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"/>
                            </p:stCondLst>
                            <p:childTnLst>
                              <p:par>
                                <p:cTn id="2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0"/>
                            </p:stCondLst>
                            <p:childTnLst>
                              <p:par>
                                <p:cTn id="38" presetID="8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725000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100"/>
                            </p:stCondLst>
                            <p:childTnLst>
                              <p:par>
                                <p:cTn id="4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44444E-6 L 0.70052 -0.67709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26" y="-3386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7037E-6 L 0.7082 -0.7169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365" y="-35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100"/>
                            </p:stCondLst>
                            <p:childTnLst>
                              <p:par>
                                <p:cTn id="46" presetID="8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725000">
                                      <p:cBhvr>
                                        <p:cTn id="4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7" grpId="0"/>
      <p:bldP spid="47" grpId="1"/>
      <p:bldP spid="48" grpId="0"/>
      <p:bldP spid="4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-1993900" y="3071435"/>
            <a:ext cx="15938500" cy="676275"/>
            <a:chOff x="0" y="3071435"/>
            <a:chExt cx="12192000" cy="676275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0" y="3071435"/>
              <a:ext cx="12192000" cy="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0" y="3747710"/>
              <a:ext cx="12192000" cy="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>
              <a:off x="0" y="3397402"/>
              <a:ext cx="12192000" cy="0"/>
            </a:xfrm>
            <a:prstGeom prst="line">
              <a:avLst/>
            </a:prstGeom>
            <a:ln w="406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그룹 44"/>
          <p:cNvGrpSpPr/>
          <p:nvPr/>
        </p:nvGrpSpPr>
        <p:grpSpPr>
          <a:xfrm>
            <a:off x="3867939" y="1289995"/>
            <a:ext cx="4214813" cy="4214813"/>
            <a:chOff x="12192000" y="6259121"/>
            <a:chExt cx="4214813" cy="4214813"/>
          </a:xfrm>
        </p:grpSpPr>
        <p:grpSp>
          <p:nvGrpSpPr>
            <p:cNvPr id="39" name="그룹 38"/>
            <p:cNvGrpSpPr/>
            <p:nvPr/>
          </p:nvGrpSpPr>
          <p:grpSpPr>
            <a:xfrm>
              <a:off x="12192000" y="6259121"/>
              <a:ext cx="4214813" cy="4214813"/>
              <a:chOff x="3786187" y="1292869"/>
              <a:chExt cx="4214813" cy="4214813"/>
            </a:xfrm>
          </p:grpSpPr>
          <p:sp>
            <p:nvSpPr>
              <p:cNvPr id="40" name="타원 39"/>
              <p:cNvSpPr/>
              <p:nvPr/>
            </p:nvSpPr>
            <p:spPr>
              <a:xfrm>
                <a:off x="3786187" y="1292869"/>
                <a:ext cx="4214813" cy="4214813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40"/>
              <p:cNvSpPr/>
              <p:nvPr/>
            </p:nvSpPr>
            <p:spPr>
              <a:xfrm>
                <a:off x="4006296" y="1512978"/>
                <a:ext cx="3774593" cy="377459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/>
              <p:cNvSpPr/>
              <p:nvPr/>
            </p:nvSpPr>
            <p:spPr>
              <a:xfrm>
                <a:off x="4188307" y="1692919"/>
                <a:ext cx="3419475" cy="341947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131204" y="3008494"/>
                <a:ext cx="152477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dirty="0" smtClean="0"/>
                  <a:t>영상 처리</a:t>
                </a:r>
                <a:endParaRPr lang="ko-KR" altLang="en-US" sz="2400" dirty="0"/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13287781" y="8431686"/>
              <a:ext cx="20232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Image Processing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48416" y="3819104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/>
              <a:t>물체를 감지하고 좌표를 반환</a:t>
            </a:r>
            <a:endParaRPr lang="ko-KR" alt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8778111" y="2560803"/>
            <a:ext cx="2909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Open CV</a:t>
            </a:r>
            <a:r>
              <a:rPr lang="ko-KR" altLang="en-US" dirty="0"/>
              <a:t> </a:t>
            </a:r>
            <a:r>
              <a:rPr lang="ko-KR" altLang="en-US" dirty="0" smtClean="0"/>
              <a:t>라이브러리 사용</a:t>
            </a:r>
            <a:endParaRPr lang="ko-KR" alt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8776572" y="3821269"/>
            <a:ext cx="268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영상 이진화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에지 검출</a:t>
            </a:r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228874" y="2385901"/>
            <a:ext cx="3639063" cy="536923"/>
            <a:chOff x="228874" y="2385901"/>
            <a:chExt cx="3639063" cy="536923"/>
          </a:xfrm>
        </p:grpSpPr>
        <p:sp>
          <p:nvSpPr>
            <p:cNvPr id="49" name="TextBox 48"/>
            <p:cNvSpPr txBox="1"/>
            <p:nvPr/>
          </p:nvSpPr>
          <p:spPr>
            <a:xfrm>
              <a:off x="706494" y="2550017"/>
              <a:ext cx="3161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Visual Studio </a:t>
              </a:r>
              <a:r>
                <a:rPr lang="ko-KR" altLang="en-US" dirty="0" smtClean="0"/>
                <a:t>에서 </a:t>
              </a:r>
              <a:r>
                <a:rPr lang="en-US" altLang="ko-KR" dirty="0" smtClean="0"/>
                <a:t>C++ </a:t>
              </a:r>
              <a:r>
                <a:rPr lang="ko-KR" altLang="en-US" dirty="0" smtClean="0"/>
                <a:t>사용</a:t>
              </a:r>
              <a:endParaRPr lang="ko-KR" altLang="en-US" dirty="0"/>
            </a:p>
          </p:txBody>
        </p:sp>
        <p:pic>
          <p:nvPicPr>
            <p:cNvPr id="8194" name="Picture 2" descr="c++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8874" y="2385901"/>
              <a:ext cx="477619" cy="5369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" name="그룹 29"/>
          <p:cNvGrpSpPr/>
          <p:nvPr/>
        </p:nvGrpSpPr>
        <p:grpSpPr>
          <a:xfrm>
            <a:off x="-5964809" y="1289993"/>
            <a:ext cx="4214813" cy="4214813"/>
            <a:chOff x="3786187" y="1292869"/>
            <a:chExt cx="4214813" cy="4214813"/>
          </a:xfrm>
        </p:grpSpPr>
        <p:sp>
          <p:nvSpPr>
            <p:cNvPr id="36" name="타원 35"/>
            <p:cNvSpPr/>
            <p:nvPr/>
          </p:nvSpPr>
          <p:spPr>
            <a:xfrm>
              <a:off x="4188307" y="1692919"/>
              <a:ext cx="3419475" cy="341947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/>
            <p:cNvSpPr/>
            <p:nvPr/>
          </p:nvSpPr>
          <p:spPr>
            <a:xfrm>
              <a:off x="3786187" y="1292869"/>
              <a:ext cx="4214813" cy="4214813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/>
            <p:cNvSpPr/>
            <p:nvPr/>
          </p:nvSpPr>
          <p:spPr>
            <a:xfrm>
              <a:off x="4104099" y="1623530"/>
              <a:ext cx="3601486" cy="3601486"/>
            </a:xfrm>
            <a:prstGeom prst="ellipse">
              <a:avLst/>
            </a:prstGeom>
            <a:noFill/>
            <a:ln w="254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-5957435" y="2816229"/>
            <a:ext cx="42001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dirty="0" smtClean="0">
                <a:solidFill>
                  <a:schemeClr val="bg1"/>
                </a:solidFill>
              </a:rPr>
              <a:t>감사합니다</a:t>
            </a:r>
            <a:r>
              <a:rPr lang="en-US" altLang="ko-KR" sz="6000" dirty="0" smtClean="0">
                <a:solidFill>
                  <a:schemeClr val="bg1"/>
                </a:solidFill>
              </a:rPr>
              <a:t>.</a:t>
            </a:r>
            <a:endParaRPr lang="ko-KR" altLang="en-US" sz="6000" dirty="0">
              <a:solidFill>
                <a:schemeClr val="bg1"/>
              </a:solidFill>
            </a:endParaRPr>
          </a:p>
        </p:txBody>
      </p:sp>
      <p:sp>
        <p:nvSpPr>
          <p:cNvPr id="53" name="타원 52"/>
          <p:cNvSpPr/>
          <p:nvPr/>
        </p:nvSpPr>
        <p:spPr>
          <a:xfrm>
            <a:off x="-5658146" y="1620654"/>
            <a:ext cx="3601486" cy="3601486"/>
          </a:xfrm>
          <a:prstGeom prst="ellipse">
            <a:avLst/>
          </a:prstGeom>
          <a:noFill/>
          <a:ln w="254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510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"/>
                            </p:stCondLst>
                            <p:childTnLst>
                              <p:par>
                                <p:cTn id="2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"/>
                            </p:stCondLst>
                            <p:childTnLst>
                              <p:par>
                                <p:cTn id="3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0.81159 -0.00116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573" y="-69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59259E-6 L 0.80638 -0.00347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12" y="-185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22222E-6 L 0.80638 0.01065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195" y="694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0.80625 -3.7037E-7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1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600"/>
                            </p:stCondLst>
                            <p:childTnLst>
                              <p:par>
                                <p:cTn id="46" presetID="6" presetClass="emp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5000" fill="hold"/>
                                        <p:tgtEl>
                                          <p:spTgt spid="53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9" dur="5000" fill="hold"/>
                                        <p:tgtEl>
                                          <p:spTgt spid="3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7" grpId="0"/>
      <p:bldP spid="47" grpId="1"/>
      <p:bldP spid="48" grpId="0"/>
      <p:bldP spid="48" grpId="1"/>
      <p:bldP spid="5" grpId="0"/>
      <p:bldP spid="53" grpId="0" animBg="1"/>
      <p:bldP spid="53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422" y="257176"/>
            <a:ext cx="5799497" cy="64198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45053" y="2494628"/>
            <a:ext cx="16180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/>
              <a:t>MCRA</a:t>
            </a:r>
            <a:endParaRPr lang="ko-KR" alt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6563817" y="3305175"/>
            <a:ext cx="403764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MCRA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는 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motion capture robot arm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의 이니셜로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자유도를 통하여 직경 내에 원하는 위치로 바로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이동할 수 있으며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영상 처리를 통해 물체를 인식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하고 물체가 있는 지점으로 집게가 이동합니다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73678" y="2494628"/>
            <a:ext cx="18942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/>
              <a:t>의 비전</a:t>
            </a:r>
            <a:endParaRPr lang="ko-KR" alt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6359114" y="3305175"/>
            <a:ext cx="44470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저희 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MCRA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는 영상 처리를 이용한 자동 분류와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원하는 동작을 반복하는 </a:t>
            </a:r>
            <a:r>
              <a:rPr lang="ko-KR" altLang="en-US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커스터마이징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모드를 통하여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공장에서 상용화 될 수 있을 정도의 품질과 정확성을</a:t>
            </a:r>
            <a:endParaRPr lang="en-US" altLang="ko-KR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만들어 내는 것이 저희 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MCRA</a:t>
            </a:r>
            <a:r>
              <a:rPr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의 비전입니다</a:t>
            </a:r>
            <a:r>
              <a: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80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:fade thruBlk="1"/>
      </p:transition>
    </mc:Choice>
    <mc:Fallback xmlns="">
      <p:transition spd="slow">
        <p:fade thruBlk="1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22222E-6 L 0.03164 2.22222E-6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6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22222E-6 L -0.05625 2.22222E-6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1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" grpId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6422" y="257176"/>
            <a:ext cx="5799497" cy="6419850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 flipH="1">
            <a:off x="7084351" y="-308104"/>
            <a:ext cx="3076575" cy="4336961"/>
            <a:chOff x="6682347" y="1321548"/>
            <a:chExt cx="3076575" cy="4336961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2347" y="1321548"/>
              <a:ext cx="3076575" cy="41021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7389214" y="5289177"/>
              <a:ext cx="22890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/>
                <a:t>MCRA </a:t>
              </a:r>
              <a:r>
                <a:rPr lang="en-US" altLang="ko-KR" dirty="0" err="1" smtClean="0"/>
                <a:t>Prototype.Ⅱ</a:t>
              </a:r>
              <a:endParaRPr lang="ko-KR" alt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 flipH="1">
            <a:off x="2823142" y="3659525"/>
            <a:ext cx="2218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MCRA </a:t>
            </a:r>
            <a:r>
              <a:rPr lang="en-US" altLang="ko-KR" dirty="0" err="1" smtClean="0"/>
              <a:t>Prototype.Ⅰ</a:t>
            </a:r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>
            <a:off x="3603392" y="8173571"/>
            <a:ext cx="4666662" cy="984885"/>
            <a:chOff x="3849432" y="4706471"/>
            <a:chExt cx="4666662" cy="984885"/>
          </a:xfrm>
        </p:grpSpPr>
        <p:sp>
          <p:nvSpPr>
            <p:cNvPr id="13" name="TextBox 12"/>
            <p:cNvSpPr txBox="1"/>
            <p:nvPr/>
          </p:nvSpPr>
          <p:spPr>
            <a:xfrm>
              <a:off x="5287674" y="4706471"/>
              <a:ext cx="15247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/>
                <a:t>버전 정보</a:t>
              </a:r>
              <a:endParaRPr lang="ko-KR" altLang="en-US" sz="2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49432" y="5168136"/>
              <a:ext cx="46666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아직 </a:t>
              </a:r>
              <a:r>
                <a:rPr lang="en-US" altLang="ko-KR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100</a:t>
              </a:r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프로 완성된 제품은 없지만</a:t>
              </a:r>
              <a:r>
                <a:rPr lang="en-US" altLang="ko-KR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, </a:t>
              </a:r>
            </a:p>
            <a:p>
              <a:pPr algn="ctr"/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두개의 </a:t>
              </a:r>
              <a:r>
                <a:rPr lang="ko-KR" altLang="en-US" sz="14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프로토타입</a:t>
              </a:r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모델로 구분하여 개발되고 있습니다</a:t>
              </a:r>
              <a:r>
                <a:rPr lang="en-US" altLang="ko-KR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8854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44444E-6 L 0.09336 -0.1900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61" y="-951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59 -0.17199 L 0.01315 -0.4886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-158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51" t="8460" b="58678"/>
          <a:stretch/>
        </p:blipFill>
        <p:spPr>
          <a:xfrm rot="19560915">
            <a:off x="3559846" y="3626613"/>
            <a:ext cx="5319082" cy="4463571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3910387" y="708482"/>
            <a:ext cx="4011034" cy="984885"/>
            <a:chOff x="3910387" y="708482"/>
            <a:chExt cx="4011034" cy="984885"/>
          </a:xfrm>
        </p:grpSpPr>
        <p:sp>
          <p:nvSpPr>
            <p:cNvPr id="5" name="TextBox 4"/>
            <p:cNvSpPr txBox="1"/>
            <p:nvPr/>
          </p:nvSpPr>
          <p:spPr>
            <a:xfrm>
              <a:off x="4365640" y="1231702"/>
              <a:ext cx="31005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/>
                <a:t>하드웨어 제어 </a:t>
              </a:r>
              <a:r>
                <a:rPr lang="en-US" altLang="ko-KR" sz="2400" dirty="0" smtClean="0"/>
                <a:t>- </a:t>
              </a:r>
              <a:r>
                <a:rPr lang="ko-KR" altLang="en-US" sz="2400" dirty="0" smtClean="0"/>
                <a:t>집게</a:t>
              </a:r>
              <a:endParaRPr lang="ko-KR" altLang="en-US" sz="2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910387" y="708482"/>
              <a:ext cx="401103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물체의 기운 정도를 영상에서 받아 </a:t>
              </a:r>
              <a:endPara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잡기 위한 최적의 각도를 계산하여 움직입니다</a:t>
              </a:r>
              <a:r>
                <a:rPr lang="en-US" altLang="ko-KR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7580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0052 0.29074 L -0.01954 -0.18334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49" y="-2370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40000" decel="40333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849 -0.26157 L 3.75E-6 0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45" y="13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/>
          <p:cNvGrpSpPr/>
          <p:nvPr/>
        </p:nvGrpSpPr>
        <p:grpSpPr>
          <a:xfrm>
            <a:off x="6877050" y="-1447799"/>
            <a:ext cx="8293164" cy="7137734"/>
            <a:chOff x="6877050" y="-1447799"/>
            <a:chExt cx="8293164" cy="7137734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875" b="64063" l="10000" r="93125">
                          <a14:backgroundMark x1="26406" y1="59531" x2="26406" y2="59531"/>
                          <a14:backgroundMark x1="23438" y1="57344" x2="23438" y2="57344"/>
                          <a14:backgroundMark x1="25781" y1="60781" x2="25781" y2="60781"/>
                          <a14:backgroundMark x1="22500" y1="41094" x2="22500" y2="41094"/>
                          <a14:backgroundMark x1="25156" y1="31719" x2="25156" y2="31719"/>
                          <a14:backgroundMark x1="26250" y1="23281" x2="26250" y2="23281"/>
                          <a14:backgroundMark x1="29531" y1="20781" x2="29531" y2="20781"/>
                          <a14:backgroundMark x1="43750" y1="32031" x2="43750" y2="32031"/>
                          <a14:backgroundMark x1="42344" y1="62813" x2="42344" y2="62813"/>
                          <a14:backgroundMark x1="30625" y1="19844" x2="30625" y2="19844"/>
                          <a14:backgroundMark x1="30781" y1="19219" x2="30781" y2="19219"/>
                          <a14:backgroundMark x1="41563" y1="31406" x2="41563" y2="3140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84066" flipV="1">
              <a:off x="7454765" y="-2025514"/>
              <a:ext cx="7137734" cy="8293164"/>
            </a:xfrm>
            <a:prstGeom prst="rect">
              <a:avLst/>
            </a:prstGeom>
          </p:spPr>
        </p:pic>
        <p:sp>
          <p:nvSpPr>
            <p:cNvPr id="11" name="원형 10"/>
            <p:cNvSpPr/>
            <p:nvPr/>
          </p:nvSpPr>
          <p:spPr>
            <a:xfrm rot="11070269" flipH="1">
              <a:off x="10512703" y="390336"/>
              <a:ext cx="1337023" cy="1148834"/>
            </a:xfrm>
            <a:prstGeom prst="pie">
              <a:avLst>
                <a:gd name="adj1" fmla="val 10288301"/>
                <a:gd name="adj2" fmla="val 1581837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9388736" y="772550"/>
            <a:ext cx="1792478" cy="5069895"/>
            <a:chOff x="9388736" y="772550"/>
            <a:chExt cx="1792478" cy="5069895"/>
          </a:xfrm>
        </p:grpSpPr>
        <p:cxnSp>
          <p:nvCxnSpPr>
            <p:cNvPr id="20" name="직선 연결선 19"/>
            <p:cNvCxnSpPr>
              <a:stCxn id="11" idx="2"/>
            </p:cNvCxnSpPr>
            <p:nvPr/>
          </p:nvCxnSpPr>
          <p:spPr>
            <a:xfrm flipH="1">
              <a:off x="9901590" y="772550"/>
              <a:ext cx="45114" cy="4663050"/>
            </a:xfrm>
            <a:prstGeom prst="line">
              <a:avLst/>
            </a:prstGeom>
            <a:ln w="1270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 flipH="1">
              <a:off x="10752850" y="1090497"/>
              <a:ext cx="20546" cy="4345103"/>
            </a:xfrm>
            <a:prstGeom prst="line">
              <a:avLst/>
            </a:prstGeom>
            <a:ln w="1270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9388736" y="5565446"/>
              <a:ext cx="17924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Angle2 = atan2(dx, </a:t>
              </a:r>
              <a:r>
                <a:rPr lang="en-US" altLang="ko-KR" sz="12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dy</a:t>
              </a:r>
              <a:r>
                <a:rPr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)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5" name="직선 화살표 연결선 24"/>
            <p:cNvCxnSpPr/>
            <p:nvPr/>
          </p:nvCxnSpPr>
          <p:spPr>
            <a:xfrm>
              <a:off x="9922136" y="5422900"/>
              <a:ext cx="851260" cy="1270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그룹 35"/>
          <p:cNvGrpSpPr/>
          <p:nvPr/>
        </p:nvGrpSpPr>
        <p:grpSpPr>
          <a:xfrm>
            <a:off x="1763113" y="2476668"/>
            <a:ext cx="4105611" cy="1292662"/>
            <a:chOff x="1763113" y="2476668"/>
            <a:chExt cx="4105611" cy="1292662"/>
          </a:xfrm>
        </p:grpSpPr>
        <p:sp>
          <p:nvSpPr>
            <p:cNvPr id="34" name="TextBox 33"/>
            <p:cNvSpPr txBox="1"/>
            <p:nvPr/>
          </p:nvSpPr>
          <p:spPr>
            <a:xfrm>
              <a:off x="2254113" y="2476668"/>
              <a:ext cx="31005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/>
                <a:t>하드웨어 제어 </a:t>
              </a:r>
              <a:r>
                <a:rPr lang="en-US" altLang="ko-KR" sz="2400" dirty="0" smtClean="0"/>
                <a:t>- </a:t>
              </a:r>
              <a:r>
                <a:rPr lang="ko-KR" altLang="en-US" sz="2400" dirty="0" smtClean="0"/>
                <a:t>관절</a:t>
              </a:r>
              <a:endParaRPr lang="ko-KR" altLang="en-US" sz="24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763113" y="2938333"/>
              <a:ext cx="410561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이동을 담당하는 </a:t>
              </a:r>
              <a:r>
                <a:rPr lang="en-US" altLang="ko-KR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</a:t>
              </a:r>
              <a:r>
                <a:rPr lang="ko-KR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관절은 주어진 좌표를</a:t>
              </a:r>
              <a:endPara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ko-KR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수식에 대입하여 각도를 찾아내고</a:t>
              </a:r>
              <a:r>
                <a:rPr lang="en-US" altLang="ko-KR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,</a:t>
              </a:r>
            </a:p>
            <a:p>
              <a:pPr algn="ctr"/>
              <a:r>
                <a:rPr lang="ko-KR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그 각도 값을 모터 주기 값으로 변환합니다</a:t>
              </a:r>
              <a:endPara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77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4166 -0.50741 L 3.33333E-6 7.40741E-7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083" y="2537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776 -0.00532 L -8.33333E-7 -4.07407E-6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880" y="25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10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1657863" y="2397444"/>
            <a:ext cx="2541312" cy="2364114"/>
            <a:chOff x="324362" y="1670632"/>
            <a:chExt cx="3790391" cy="3613844"/>
          </a:xfrm>
        </p:grpSpPr>
        <p:pic>
          <p:nvPicPr>
            <p:cNvPr id="2052" name="Picture 4" descr="관련 이미지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47200" y1="8796" x2="47200" y2="8796"/>
                          <a14:foregroundMark x1="34800" y1="5247" x2="34800" y2="5247"/>
                          <a14:foregroundMark x1="26400" y1="7716" x2="26400" y2="7716"/>
                          <a14:foregroundMark x1="55400" y1="6944" x2="55400" y2="6944"/>
                          <a14:foregroundMark x1="39000" y1="3549" x2="39000" y2="3549"/>
                          <a14:foregroundMark x1="15600" y1="8642" x2="15600" y2="8642"/>
                          <a14:foregroundMark x1="24000" y1="7562" x2="24000" y2="7562"/>
                          <a14:foregroundMark x1="26600" y1="6173" x2="26600" y2="6173"/>
                          <a14:foregroundMark x1="42200" y1="66049" x2="42200" y2="66049"/>
                          <a14:backgroundMark x1="92000" y1="2778" x2="92000" y2="2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056883" y="1670632"/>
              <a:ext cx="2057870" cy="2667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다이나믹셀에 대한 이미지 검색결과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422519">
              <a:off x="324362" y="1874527"/>
              <a:ext cx="3130019" cy="34099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그룹 11"/>
          <p:cNvGrpSpPr/>
          <p:nvPr/>
        </p:nvGrpSpPr>
        <p:grpSpPr>
          <a:xfrm>
            <a:off x="6280281" y="2542467"/>
            <a:ext cx="4509569" cy="1298644"/>
            <a:chOff x="6280281" y="2542467"/>
            <a:chExt cx="4509569" cy="1298644"/>
          </a:xfrm>
        </p:grpSpPr>
        <p:sp>
          <p:nvSpPr>
            <p:cNvPr id="8" name="TextBox 7"/>
            <p:cNvSpPr txBox="1"/>
            <p:nvPr/>
          </p:nvSpPr>
          <p:spPr>
            <a:xfrm>
              <a:off x="6677025" y="2542467"/>
              <a:ext cx="37160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err="1" smtClean="0"/>
                <a:t>액추에이터</a:t>
              </a:r>
              <a:r>
                <a:rPr lang="ko-KR" altLang="en-US" sz="2400" dirty="0" smtClean="0"/>
                <a:t> </a:t>
              </a:r>
              <a:r>
                <a:rPr lang="en-US" altLang="ko-KR" sz="2400" dirty="0"/>
                <a:t>-</a:t>
              </a:r>
              <a:r>
                <a:rPr lang="en-US" altLang="ko-KR" sz="2400" dirty="0" smtClean="0"/>
                <a:t> </a:t>
              </a:r>
              <a:r>
                <a:rPr lang="ko-KR" altLang="en-US" sz="2400" dirty="0" err="1" smtClean="0"/>
                <a:t>다이나믹</a:t>
              </a:r>
              <a:r>
                <a:rPr lang="ko-KR" altLang="en-US" sz="2400" dirty="0" smtClean="0"/>
                <a:t> 셀</a:t>
              </a:r>
              <a:endParaRPr lang="ko-KR" alt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280281" y="3317891"/>
              <a:ext cx="45095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로보티즈</a:t>
              </a:r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사의 </a:t>
              </a:r>
              <a:r>
                <a:rPr lang="ko-KR" altLang="en-US" sz="14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다이나믹</a:t>
              </a:r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셀을 이용하여 관절을 제어해</a:t>
              </a:r>
              <a:endParaRPr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일반 </a:t>
              </a:r>
              <a:r>
                <a:rPr lang="ko-KR" altLang="en-US" sz="14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서보</a:t>
              </a:r>
              <a:r>
                <a:rPr lang="ko-KR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모터 보다 정밀하게 움직입니다</a:t>
              </a:r>
              <a:r>
                <a:rPr lang="en-US" altLang="ko-KR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0574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1172 -0.12986 L -4.16667E-6 7.40741E-7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586" y="648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9688 -0.05718 L 1.11022E-16 1.11111E-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844" y="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전자 회로에 대한 이미지 검색결과"/>
          <p:cNvPicPr>
            <a:picLocks noChangeAspect="1" noChangeArrowheads="1"/>
          </p:cNvPicPr>
          <p:nvPr/>
        </p:nvPicPr>
        <p:blipFill rotWithShape="1"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33" b="96556" l="244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018" t="15891" r="13548" b="20570"/>
          <a:stretch/>
        </p:blipFill>
        <p:spPr bwMode="auto">
          <a:xfrm>
            <a:off x="1399012" y="-1202537"/>
            <a:ext cx="9577884" cy="9610375"/>
          </a:xfrm>
          <a:prstGeom prst="rect">
            <a:avLst/>
          </a:prstGeom>
          <a:solidFill>
            <a:schemeClr val="bg1"/>
          </a:solidFill>
          <a:effectLst>
            <a:outerShdw blurRad="50800" dist="381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3074" name="Picture 2" descr="avr atmega328에 대한 이미지 검색결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96144">
            <a:off x="4871871" y="2189392"/>
            <a:ext cx="2366282" cy="1971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그룹 16"/>
          <p:cNvGrpSpPr/>
          <p:nvPr/>
        </p:nvGrpSpPr>
        <p:grpSpPr>
          <a:xfrm>
            <a:off x="2883698" y="9740034"/>
            <a:ext cx="7151317" cy="1107996"/>
            <a:chOff x="7227098" y="8972486"/>
            <a:chExt cx="7151317" cy="1107996"/>
          </a:xfrm>
        </p:grpSpPr>
        <p:sp>
          <p:nvSpPr>
            <p:cNvPr id="15" name="TextBox 14"/>
            <p:cNvSpPr txBox="1"/>
            <p:nvPr/>
          </p:nvSpPr>
          <p:spPr>
            <a:xfrm>
              <a:off x="9086850" y="8972486"/>
              <a:ext cx="28509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/>
                <a:t>MCU – Atmega328</a:t>
              </a:r>
              <a:endParaRPr lang="ko-KR" altLang="en-US" sz="24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227098" y="9434151"/>
              <a:ext cx="71513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현재 거의 완성된 </a:t>
              </a:r>
              <a:r>
                <a:rPr lang="ko-KR" altLang="en-US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프로토타입</a:t>
              </a:r>
              <a:r>
                <a:rPr lang="en-US" altLang="ko-KR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.1</a:t>
              </a:r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은 </a:t>
              </a:r>
              <a:r>
                <a:rPr lang="en-US" altLang="ko-KR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Atmega328</a:t>
              </a:r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로 </a:t>
              </a:r>
              <a:endPara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개발되었으며</a:t>
              </a:r>
              <a:r>
                <a:rPr lang="en-US" altLang="ko-KR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, </a:t>
              </a:r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본격 모델부터는 </a:t>
              </a:r>
              <a:r>
                <a:rPr lang="en-US" altLang="ko-KR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ARM</a:t>
              </a:r>
              <a:r>
                <a:rPr lang="ko-KR" alt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프로세서로 대체될 예정입니다</a:t>
              </a:r>
              <a:r>
                <a:rPr lang="en-US" altLang="ko-KR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236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4.07407E-6 L -0.01732 -0.72593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2" y="-36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모니터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69500" y1="71167" x2="69500" y2="71167"/>
                        <a14:foregroundMark x1="80333" y1="71000" x2="80333" y2="71000"/>
                        <a14:foregroundMark x1="88333" y1="71333" x2="88333" y2="71333"/>
                        <a14:foregroundMark x1="90833" y1="71333" x2="90833" y2="71333"/>
                        <a14:foregroundMark x1="85000" y1="71333" x2="85000" y2="71333"/>
                        <a14:foregroundMark x1="75833" y1="71500" x2="75833" y2="71500"/>
                        <a14:foregroundMark x1="66167" y1="71333" x2="66167" y2="71333"/>
                        <a14:foregroundMark x1="58500" y1="71333" x2="58500" y2="71333"/>
                        <a14:foregroundMark x1="61500" y1="71500" x2="61500" y2="71500"/>
                        <a14:foregroundMark x1="73833" y1="71000" x2="73833" y2="71000"/>
                        <a14:foregroundMark x1="66333" y1="82500" x2="66333" y2="82500"/>
                        <a14:foregroundMark x1="67167" y1="82167" x2="67167" y2="82167"/>
                        <a14:foregroundMark x1="66333" y1="81500" x2="66333" y2="81500"/>
                        <a14:foregroundMark x1="65833" y1="80833" x2="65833" y2="80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9200" y="-1289050"/>
            <a:ext cx="6972300" cy="697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150" y="350838"/>
            <a:ext cx="5740400" cy="310023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7" name="그룹 6"/>
          <p:cNvGrpSpPr/>
          <p:nvPr/>
        </p:nvGrpSpPr>
        <p:grpSpPr>
          <a:xfrm>
            <a:off x="3844798" y="5452417"/>
            <a:ext cx="4261103" cy="1046440"/>
            <a:chOff x="3844798" y="5452417"/>
            <a:chExt cx="4261103" cy="1046440"/>
          </a:xfrm>
        </p:grpSpPr>
        <p:sp>
          <p:nvSpPr>
            <p:cNvPr id="5" name="TextBox 4"/>
            <p:cNvSpPr txBox="1"/>
            <p:nvPr/>
          </p:nvSpPr>
          <p:spPr>
            <a:xfrm>
              <a:off x="4407452" y="5452417"/>
              <a:ext cx="31357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smtClean="0"/>
                <a:t>영상 처리 </a:t>
              </a:r>
              <a:r>
                <a:rPr lang="en-US" altLang="ko-KR" sz="2400" dirty="0"/>
                <a:t>-</a:t>
              </a:r>
              <a:r>
                <a:rPr lang="en-US" altLang="ko-KR" sz="2400" dirty="0" smtClean="0"/>
                <a:t> Open CV</a:t>
              </a:r>
              <a:endParaRPr lang="ko-KR" altLang="en-US" sz="2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844798" y="5914082"/>
              <a:ext cx="42611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로봇팔이</a:t>
              </a:r>
              <a:r>
                <a:rPr lang="ko-KR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잡아야 할 물건을 </a:t>
              </a:r>
              <a:r>
                <a:rPr lang="en-US" altLang="ko-KR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Open CV</a:t>
              </a:r>
              <a:r>
                <a:rPr lang="ko-KR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를 통해</a:t>
              </a:r>
              <a:endPara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algn="ctr"/>
              <a:r>
                <a:rPr lang="ko-KR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좌표를 지정해주고</a:t>
              </a:r>
              <a:r>
                <a:rPr lang="en-US" altLang="ko-KR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색깔을 분류합니다</a:t>
              </a:r>
              <a:endPara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9834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16 0.40926 L -4.16667E-6 3.7037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-20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-1993900" y="3071435"/>
            <a:ext cx="15938500" cy="676275"/>
            <a:chOff x="0" y="3071435"/>
            <a:chExt cx="12192000" cy="676275"/>
          </a:xfrm>
        </p:grpSpPr>
        <p:cxnSp>
          <p:nvCxnSpPr>
            <p:cNvPr id="35" name="직선 연결선 34"/>
            <p:cNvCxnSpPr/>
            <p:nvPr/>
          </p:nvCxnSpPr>
          <p:spPr>
            <a:xfrm>
              <a:off x="0" y="3071435"/>
              <a:ext cx="12192000" cy="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>
              <a:off x="0" y="3747710"/>
              <a:ext cx="12192000" cy="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>
              <a:off x="0" y="3397402"/>
              <a:ext cx="12192000" cy="0"/>
            </a:xfrm>
            <a:prstGeom prst="line">
              <a:avLst/>
            </a:prstGeom>
            <a:ln w="4064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그룹 36"/>
          <p:cNvGrpSpPr/>
          <p:nvPr/>
        </p:nvGrpSpPr>
        <p:grpSpPr>
          <a:xfrm>
            <a:off x="3867943" y="1289995"/>
            <a:ext cx="4214813" cy="4214813"/>
            <a:chOff x="3786187" y="1292869"/>
            <a:chExt cx="4214813" cy="4214813"/>
          </a:xfrm>
        </p:grpSpPr>
        <p:sp>
          <p:nvSpPr>
            <p:cNvPr id="22" name="타원 21"/>
            <p:cNvSpPr/>
            <p:nvPr/>
          </p:nvSpPr>
          <p:spPr>
            <a:xfrm>
              <a:off x="3786187" y="1292869"/>
              <a:ext cx="4214813" cy="4214813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4006296" y="1512978"/>
              <a:ext cx="3774593" cy="3774593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4188307" y="1692919"/>
              <a:ext cx="3419475" cy="341947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5372100" y="3171825"/>
              <a:ext cx="10518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 smtClean="0"/>
                <a:t>MCRA</a:t>
              </a:r>
              <a:endParaRPr lang="ko-KR" altLang="en-US" sz="2400" dirty="0"/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12320082" y="5992421"/>
            <a:ext cx="4214813" cy="4214813"/>
            <a:chOff x="12192000" y="6259121"/>
            <a:chExt cx="4214813" cy="4214813"/>
          </a:xfrm>
        </p:grpSpPr>
        <p:grpSp>
          <p:nvGrpSpPr>
            <p:cNvPr id="39" name="그룹 38"/>
            <p:cNvGrpSpPr/>
            <p:nvPr/>
          </p:nvGrpSpPr>
          <p:grpSpPr>
            <a:xfrm>
              <a:off x="12192000" y="6259121"/>
              <a:ext cx="4214813" cy="4214813"/>
              <a:chOff x="3786187" y="1292869"/>
              <a:chExt cx="4214813" cy="4214813"/>
            </a:xfrm>
          </p:grpSpPr>
          <p:sp>
            <p:nvSpPr>
              <p:cNvPr id="40" name="타원 39"/>
              <p:cNvSpPr/>
              <p:nvPr/>
            </p:nvSpPr>
            <p:spPr>
              <a:xfrm>
                <a:off x="3786187" y="1292869"/>
                <a:ext cx="4214813" cy="4214813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40"/>
              <p:cNvSpPr/>
              <p:nvPr/>
            </p:nvSpPr>
            <p:spPr>
              <a:xfrm>
                <a:off x="4006296" y="1512978"/>
                <a:ext cx="3774593" cy="377459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/>
              <p:cNvSpPr/>
              <p:nvPr/>
            </p:nvSpPr>
            <p:spPr>
              <a:xfrm>
                <a:off x="4188307" y="1692919"/>
                <a:ext cx="3419475" cy="341947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977316" y="3013219"/>
                <a:ext cx="18325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dirty="0" smtClean="0"/>
                  <a:t>모터 </a:t>
                </a:r>
                <a:r>
                  <a:rPr lang="ko-KR" altLang="en-US" sz="2400" dirty="0" err="1" smtClean="0"/>
                  <a:t>제어부</a:t>
                </a:r>
                <a:endParaRPr lang="ko-KR" altLang="en-US" sz="2400" dirty="0"/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13315225" y="8436411"/>
              <a:ext cx="2026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Survo</a:t>
              </a:r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manipulate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0945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725000">
                                      <p:cBhvr>
                                        <p:cTn id="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64218 -0.65671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109" y="-32847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48148E-6 L -0.69335 -0.6856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635" y="-34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8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725000">
                                      <p:cBhvr>
                                        <p:cTn id="1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283</Words>
  <Application>Microsoft Office PowerPoint</Application>
  <PresentationFormat>와이드스크린</PresentationFormat>
  <Paragraphs>62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 ban</dc:creator>
  <cp:lastModifiedBy>ho ban</cp:lastModifiedBy>
  <cp:revision>36</cp:revision>
  <dcterms:created xsi:type="dcterms:W3CDTF">2019-10-28T02:14:11Z</dcterms:created>
  <dcterms:modified xsi:type="dcterms:W3CDTF">2019-10-28T11:14:19Z</dcterms:modified>
</cp:coreProperties>
</file>

<file path=docProps/thumbnail.jpeg>
</file>